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705" r:id="rId4"/>
    <p:sldId id="1736" r:id="rId5"/>
    <p:sldId id="1737" r:id="rId6"/>
    <p:sldId id="1726" r:id="rId7"/>
    <p:sldId id="1553" r:id="rId8"/>
    <p:sldId id="1738" r:id="rId9"/>
    <p:sldId id="1739" r:id="rId10"/>
    <p:sldId id="1740" r:id="rId11"/>
    <p:sldId id="1741" r:id="rId12"/>
    <p:sldId id="1742" r:id="rId13"/>
    <p:sldId id="1743" r:id="rId14"/>
    <p:sldId id="1744" r:id="rId15"/>
    <p:sldId id="1745" r:id="rId16"/>
    <p:sldId id="1746" r:id="rId17"/>
    <p:sldId id="1747" r:id="rId18"/>
    <p:sldId id="1748" r:id="rId19"/>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B50113-30B9-4B98-AB10-119C516DE082}" v="1928" dt="2022-10-22T22:04:13.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4" d="100"/>
          <a:sy n="64" d="100"/>
        </p:scale>
        <p:origin x="60"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10/22/2022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10/22/2022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10/22/2022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10/22/2022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10/22/2022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10/22/2022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October 23,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138773"/>
          </a:xfrm>
          <a:prstGeom prst="rect">
            <a:avLst/>
          </a:prstGeom>
          <a:solidFill>
            <a:schemeClr val="accent1">
              <a:alpha val="50000"/>
            </a:schemeClr>
          </a:solidFill>
        </p:spPr>
        <p:txBody>
          <a:bodyPr wrap="square" rtlCol="0">
            <a:spAutoFit/>
          </a:bodyPr>
          <a:lstStyle/>
          <a:p>
            <a:pPr algn="ctr"/>
            <a:r>
              <a:rPr lang="en-US" sz="4000" dirty="0"/>
              <a:t>The Error of Balaam</a:t>
            </a:r>
            <a:endParaRPr lang="en-US" sz="3200" dirty="0"/>
          </a:p>
          <a:p>
            <a:pPr algn="ctr"/>
            <a:r>
              <a:rPr lang="en-US" sz="2800" i="1" dirty="0"/>
              <a:t>An Excursus of Jude 11b</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Error of Balaam</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6331"/>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600" b="1" dirty="0">
                <a:latin typeface="Arial" panose="020B0604020202020204" pitchFamily="34" charset="0"/>
                <a:ea typeface="Calibri" panose="020F0502020204030204" pitchFamily="34" charset="0"/>
                <a:cs typeface="Times New Roman" panose="02020603050405020304" pitchFamily="18" charset="0"/>
              </a:rPr>
              <a:t>Balaam’s messages</a:t>
            </a:r>
            <a:endParaRPr lang="en-US" sz="36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300682" y="1495896"/>
            <a:ext cx="11577164" cy="569387"/>
          </a:xfrm>
          <a:prstGeom prst="rect">
            <a:avLst/>
          </a:prstGeom>
          <a:noFill/>
        </p:spPr>
        <p:txBody>
          <a:bodyPr wrap="square" rtlCol="0">
            <a:spAutoFit/>
          </a:bodyPr>
          <a:lstStyle/>
          <a:p>
            <a:pPr marL="514350" indent="-514350" algn="just">
              <a:buFont typeface="+mj-lt"/>
              <a:buAutoNum type="alphaUcPeriod" startAt="2"/>
            </a:pPr>
            <a:r>
              <a:rPr lang="en-US" sz="3100" dirty="0">
                <a:latin typeface="Arial" panose="020B0604020202020204" pitchFamily="34" charset="0"/>
                <a:cs typeface="Arial" panose="020B0604020202020204" pitchFamily="34" charset="0"/>
              </a:rPr>
              <a:t>Balaam’s second message – justification (Numbers 23:19-24)</a:t>
            </a:r>
          </a:p>
        </p:txBody>
      </p:sp>
      <p:sp>
        <p:nvSpPr>
          <p:cNvPr id="4" name="TextBox 3">
            <a:extLst>
              <a:ext uri="{FF2B5EF4-FFF2-40B4-BE49-F238E27FC236}">
                <a16:creationId xmlns:a16="http://schemas.microsoft.com/office/drawing/2014/main" id="{36860C28-2FDD-9F13-8BBA-CF8DB69E4FCA}"/>
              </a:ext>
            </a:extLst>
          </p:cNvPr>
          <p:cNvSpPr txBox="1"/>
          <p:nvPr/>
        </p:nvSpPr>
        <p:spPr>
          <a:xfrm>
            <a:off x="294058" y="2115437"/>
            <a:ext cx="11577164" cy="1569660"/>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19 God is not a man, that He should lie, Nor a son of man, that He should repent; Has He said, and will He not do it? Or has He spoken, and will He not make it good? </a:t>
            </a:r>
            <a:endParaRPr lang="en-US" sz="3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BE9435F-6656-C989-ACED-C0DF027B757D}"/>
              </a:ext>
            </a:extLst>
          </p:cNvPr>
          <p:cNvSpPr txBox="1"/>
          <p:nvPr/>
        </p:nvSpPr>
        <p:spPr>
          <a:xfrm>
            <a:off x="267554" y="4215905"/>
            <a:ext cx="11577164" cy="2062103"/>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20 Behold, I have received a command to bless; When He has blessed, then I cannot revoke it. 21 He has not observed misfortune in Jacob; Nor has He seen trouble in Israel; The Lord his God is with him, And the shout of a king is among them.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46293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75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P spid="4" grpId="0" uiExpand="1" build="p"/>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Romans 8:33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Who will bring a charge against God's elect? God is the one who justifies;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63051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Error of Balaam</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6331"/>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600" b="1" dirty="0">
                <a:latin typeface="Arial" panose="020B0604020202020204" pitchFamily="34" charset="0"/>
                <a:ea typeface="Calibri" panose="020F0502020204030204" pitchFamily="34" charset="0"/>
                <a:cs typeface="Times New Roman" panose="02020603050405020304" pitchFamily="18" charset="0"/>
              </a:rPr>
              <a:t>Balaam’s messages</a:t>
            </a:r>
            <a:endParaRPr lang="en-US" sz="36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300682" y="1495896"/>
            <a:ext cx="11577164" cy="569387"/>
          </a:xfrm>
          <a:prstGeom prst="rect">
            <a:avLst/>
          </a:prstGeom>
          <a:noFill/>
        </p:spPr>
        <p:txBody>
          <a:bodyPr wrap="square" rtlCol="0">
            <a:spAutoFit/>
          </a:bodyPr>
          <a:lstStyle/>
          <a:p>
            <a:pPr marL="514350" indent="-514350" algn="just">
              <a:buFont typeface="+mj-lt"/>
              <a:buAutoNum type="alphaUcPeriod" startAt="3"/>
            </a:pPr>
            <a:r>
              <a:rPr lang="en-US" sz="3100" dirty="0">
                <a:latin typeface="Arial" panose="020B0604020202020204" pitchFamily="34" charset="0"/>
                <a:cs typeface="Arial" panose="020B0604020202020204" pitchFamily="34" charset="0"/>
              </a:rPr>
              <a:t>Balaam’s third message – </a:t>
            </a:r>
            <a:r>
              <a:rPr lang="en-US" sz="3100" dirty="0" err="1">
                <a:latin typeface="Arial" panose="020B0604020202020204" pitchFamily="34" charset="0"/>
                <a:cs typeface="Arial" panose="020B0604020202020204" pitchFamily="34" charset="0"/>
              </a:rPr>
              <a:t>sanctificatino</a:t>
            </a:r>
            <a:r>
              <a:rPr lang="en-US" sz="3100" dirty="0">
                <a:latin typeface="Arial" panose="020B0604020202020204" pitchFamily="34" charset="0"/>
                <a:cs typeface="Arial" panose="020B0604020202020204" pitchFamily="34" charset="0"/>
              </a:rPr>
              <a:t> (Numbers 24:2-9)</a:t>
            </a:r>
          </a:p>
        </p:txBody>
      </p:sp>
      <p:sp>
        <p:nvSpPr>
          <p:cNvPr id="4" name="TextBox 3">
            <a:extLst>
              <a:ext uri="{FF2B5EF4-FFF2-40B4-BE49-F238E27FC236}">
                <a16:creationId xmlns:a16="http://schemas.microsoft.com/office/drawing/2014/main" id="{36860C28-2FDD-9F13-8BBA-CF8DB69E4FCA}"/>
              </a:ext>
            </a:extLst>
          </p:cNvPr>
          <p:cNvSpPr txBox="1"/>
          <p:nvPr/>
        </p:nvSpPr>
        <p:spPr>
          <a:xfrm>
            <a:off x="294058" y="2115437"/>
            <a:ext cx="11577164" cy="3046988"/>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8 God brings him out of Egypt, He is for him like the horns of the wild ox. He will devour the nations who are his adversaries, And will crush their bones in pieces, And shatter them with his arrows. 9 He couches, he lies down as a lion, And as a lion, who dares rouse him? Blessed is everyone who blesses you, And cursed is everyone who curses you.</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802537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Numbers 21:6-9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5"/>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6 The Lord sent fiery serpents among the people and they bit the people, so that many people of Israel died. 7 So the people came to Moses and said, "We have sinned, because we have spoken against the Lord and you; intercede with the Lord, that He may remove the serpents from us." And Moses interceded for the people. 8 Then the Lord said to Moses, "Make a fiery serpent, and set it on a standard; and it shall come about, that everyone who is bitten, when he looks at it, he will live." 9 And Moses made a bronze serpent and set it on the standard; and it came about, that if a serpent bit any man, when he looked to the bronze serpent, he lived. </a:t>
            </a:r>
          </a:p>
        </p:txBody>
      </p:sp>
    </p:spTree>
    <p:extLst>
      <p:ext uri="{BB962C8B-B14F-4D97-AF65-F5344CB8AC3E}">
        <p14:creationId xmlns:p14="http://schemas.microsoft.com/office/powerpoint/2010/main" val="381607866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John 3:14-17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14 As Moses lifted up the serpent in the wilderness, even so must the Son of Man be lifted up; 15 so that whoever believes will in Him have eternal life. 16 For God so loved the world, that He gave His only begotten Son, that whoever believes in Him shall not perish, but have eternal life. 17 For God did not send the Son into the world to judge the world, but that the world might be saved through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46865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Error of Balaam</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6331"/>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600" b="1" dirty="0">
                <a:latin typeface="Arial" panose="020B0604020202020204" pitchFamily="34" charset="0"/>
                <a:ea typeface="Calibri" panose="020F0502020204030204" pitchFamily="34" charset="0"/>
                <a:cs typeface="Times New Roman" panose="02020603050405020304" pitchFamily="18" charset="0"/>
              </a:rPr>
              <a:t>Balaam’s messages</a:t>
            </a:r>
            <a:endParaRPr lang="en-US" sz="36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300682" y="1495896"/>
            <a:ext cx="11577164" cy="569387"/>
          </a:xfrm>
          <a:prstGeom prst="rect">
            <a:avLst/>
          </a:prstGeom>
          <a:noFill/>
        </p:spPr>
        <p:txBody>
          <a:bodyPr wrap="square" rtlCol="0">
            <a:spAutoFit/>
          </a:bodyPr>
          <a:lstStyle/>
          <a:p>
            <a:pPr marL="514350" indent="-514350" algn="just">
              <a:buFont typeface="+mj-lt"/>
              <a:buAutoNum type="alphaUcPeriod" startAt="4"/>
            </a:pPr>
            <a:r>
              <a:rPr lang="en-US" sz="3100" dirty="0">
                <a:latin typeface="Arial" panose="020B0604020202020204" pitchFamily="34" charset="0"/>
                <a:cs typeface="Arial" panose="020B0604020202020204" pitchFamily="34" charset="0"/>
              </a:rPr>
              <a:t>Balaam’s fourth message – exaltation (Numbers 24:15-24)</a:t>
            </a:r>
          </a:p>
        </p:txBody>
      </p:sp>
      <p:sp>
        <p:nvSpPr>
          <p:cNvPr id="4" name="TextBox 3">
            <a:extLst>
              <a:ext uri="{FF2B5EF4-FFF2-40B4-BE49-F238E27FC236}">
                <a16:creationId xmlns:a16="http://schemas.microsoft.com/office/drawing/2014/main" id="{36860C28-2FDD-9F13-8BBA-CF8DB69E4FCA}"/>
              </a:ext>
            </a:extLst>
          </p:cNvPr>
          <p:cNvSpPr txBox="1"/>
          <p:nvPr/>
        </p:nvSpPr>
        <p:spPr>
          <a:xfrm>
            <a:off x="294058" y="2115437"/>
            <a:ext cx="11577164" cy="4524315"/>
          </a:xfrm>
          <a:prstGeom prst="rect">
            <a:avLst/>
          </a:prstGeom>
          <a:noFill/>
        </p:spPr>
        <p:txBody>
          <a:bodyPr wrap="square" rtlCol="0">
            <a:spAutoFit/>
          </a:bodyPr>
          <a:lstStyle/>
          <a:p>
            <a:pPr algn="just"/>
            <a:r>
              <a:rPr lang="en-US" sz="3600" i="1" dirty="0">
                <a:latin typeface="Calibri" panose="020F0502020204030204" pitchFamily="34" charset="0"/>
                <a:cs typeface="Calibri" panose="020F0502020204030204" pitchFamily="34" charset="0"/>
              </a:rPr>
              <a:t>16 The oracle of him who hears the words of God, And knows the knowledge of the Most High, Who sees the vision of the Almighty, Falling down, yet having his eyes uncovered. 17 "I see him, but not now; I behold him, but not near; A star shall come forth from Jacob, A scepter shall rise from Israel, And shall crush through the forehead of Moab, And tear down all the sons of </a:t>
            </a:r>
            <a:r>
              <a:rPr lang="en-US" sz="3600" i="1" dirty="0" err="1">
                <a:latin typeface="Calibri" panose="020F0502020204030204" pitchFamily="34" charset="0"/>
                <a:cs typeface="Calibri" panose="020F0502020204030204" pitchFamily="34" charset="0"/>
              </a:rPr>
              <a:t>Sheth</a:t>
            </a:r>
            <a:r>
              <a:rPr lang="en-US" sz="3600" i="1" dirty="0">
                <a:latin typeface="Calibri" panose="020F0502020204030204" pitchFamily="34" charset="0"/>
                <a:cs typeface="Calibri" panose="020F0502020204030204" pitchFamily="34" charset="0"/>
              </a:rPr>
              <a:t>…19 One from Jacob shall have dominion, And will destroy the remnant from the city.</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96419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Error of Balaam</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6331"/>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3"/>
            </a:pPr>
            <a:r>
              <a:rPr lang="en-US" sz="3600" b="1" dirty="0">
                <a:latin typeface="Arial" panose="020B0604020202020204" pitchFamily="34" charset="0"/>
                <a:ea typeface="Calibri" panose="020F0502020204030204" pitchFamily="34" charset="0"/>
                <a:cs typeface="Times New Roman" panose="02020603050405020304" pitchFamily="18" charset="0"/>
              </a:rPr>
              <a:t>Balaam’s manipulation</a:t>
            </a:r>
            <a:endParaRPr lang="en-US" sz="36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6860C28-2FDD-9F13-8BBA-CF8DB69E4FCA}"/>
              </a:ext>
            </a:extLst>
          </p:cNvPr>
          <p:cNvSpPr txBox="1"/>
          <p:nvPr/>
        </p:nvSpPr>
        <p:spPr>
          <a:xfrm>
            <a:off x="294058" y="1588660"/>
            <a:ext cx="11577164" cy="2862322"/>
          </a:xfrm>
          <a:prstGeom prst="rect">
            <a:avLst/>
          </a:prstGeom>
          <a:noFill/>
        </p:spPr>
        <p:txBody>
          <a:bodyPr wrap="square" rtlCol="0">
            <a:spAutoFit/>
          </a:bodyPr>
          <a:lstStyle/>
          <a:p>
            <a:pPr algn="just"/>
            <a:r>
              <a:rPr lang="en-US" sz="3600" i="1" dirty="0">
                <a:latin typeface="Calibri" panose="020F0502020204030204" pitchFamily="34" charset="0"/>
                <a:cs typeface="Calibri" panose="020F0502020204030204" pitchFamily="34" charset="0"/>
              </a:rPr>
              <a:t>But I have a few things against you, because you have there some who hold the teaching [doctrine] of Balaam, who kept teaching </a:t>
            </a:r>
            <a:r>
              <a:rPr lang="en-US" sz="3600" i="1" dirty="0" err="1">
                <a:latin typeface="Calibri" panose="020F0502020204030204" pitchFamily="34" charset="0"/>
                <a:cs typeface="Calibri" panose="020F0502020204030204" pitchFamily="34" charset="0"/>
              </a:rPr>
              <a:t>Balak</a:t>
            </a:r>
            <a:r>
              <a:rPr lang="en-US" sz="3600" i="1" dirty="0">
                <a:latin typeface="Calibri" panose="020F0502020204030204" pitchFamily="34" charset="0"/>
                <a:cs typeface="Calibri" panose="020F0502020204030204" pitchFamily="34" charset="0"/>
              </a:rPr>
              <a:t> to put a stumbling block before the sons of Israel, to eat things sacrificed to idols and to commit acts of immorality. (Revelation 2:14)</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39752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Hebrews 10:26-27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26 For if we go on sinning willfully after receiving the knowledge of the truth, there no longer remains a sacrifice for sins, 27 but a terrifying expectation of judgment and THE FURY OF A FIRE WHICH WILL CONSUME THE ADVERSARIES.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38142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October 23,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138773"/>
          </a:xfrm>
          <a:prstGeom prst="rect">
            <a:avLst/>
          </a:prstGeom>
          <a:solidFill>
            <a:schemeClr val="accent1">
              <a:alpha val="50000"/>
            </a:schemeClr>
          </a:solidFill>
        </p:spPr>
        <p:txBody>
          <a:bodyPr wrap="square" rtlCol="0">
            <a:spAutoFit/>
          </a:bodyPr>
          <a:lstStyle/>
          <a:p>
            <a:pPr algn="ctr"/>
            <a:r>
              <a:rPr lang="en-US" sz="4000" dirty="0"/>
              <a:t>The Error of Balaam</a:t>
            </a:r>
            <a:endParaRPr lang="en-US" sz="3200" dirty="0"/>
          </a:p>
          <a:p>
            <a:pPr algn="ctr"/>
            <a:r>
              <a:rPr lang="en-US" sz="2800" i="1" dirty="0"/>
              <a:t>An Excursus of Jude 11b</a:t>
            </a:r>
          </a:p>
        </p:txBody>
      </p:sp>
    </p:spTree>
    <p:extLst>
      <p:ext uri="{BB962C8B-B14F-4D97-AF65-F5344CB8AC3E}">
        <p14:creationId xmlns:p14="http://schemas.microsoft.com/office/powerpoint/2010/main" val="1453229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00767"/>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Times New Roman" panose="02020603050405020304" pitchFamily="18" charset="0"/>
                <a:cs typeface="Calibri" panose="020F0502020204030204" pitchFamily="34" charset="0"/>
              </a:rPr>
              <a:t>Woe to them! For they have gone the way of Cain, </a:t>
            </a:r>
            <a:r>
              <a:rPr lang="en-US" sz="4400" b="1" i="1" dirty="0">
                <a:effectLst/>
                <a:latin typeface="Calibri" panose="020F0502020204030204" pitchFamily="34" charset="0"/>
                <a:ea typeface="Times New Roman" panose="02020603050405020304" pitchFamily="18" charset="0"/>
                <a:cs typeface="Calibri" panose="020F0502020204030204" pitchFamily="34" charset="0"/>
              </a:rPr>
              <a:t>and for pay they have rushed headlong into the error of Balaam</a:t>
            </a:r>
            <a:r>
              <a:rPr lang="en-US" sz="4400" i="1" dirty="0">
                <a:effectLst/>
                <a:latin typeface="Calibri" panose="020F0502020204030204" pitchFamily="34" charset="0"/>
                <a:ea typeface="Times New Roman" panose="02020603050405020304" pitchFamily="18" charset="0"/>
                <a:cs typeface="Calibri" panose="020F0502020204030204" pitchFamily="34" charset="0"/>
              </a:rPr>
              <a:t>, and perished in the rebellion of Korah. </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dirty="0">
                <a:effectLst/>
                <a:latin typeface="Arial" panose="020B0604020202020204" pitchFamily="34" charset="0"/>
                <a:ea typeface="Calibri" panose="020F0502020204030204" pitchFamily="34" charset="0"/>
                <a:cs typeface="Arial" panose="020B0604020202020204" pitchFamily="34" charset="0"/>
              </a:rPr>
              <a:t>General definition: </a:t>
            </a:r>
            <a:r>
              <a:rPr lang="en-US" sz="3600" i="1" dirty="0">
                <a:effectLst/>
                <a:latin typeface="Arial" panose="020B0604020202020204" pitchFamily="34" charset="0"/>
                <a:ea typeface="Times New Roman" panose="02020603050405020304" pitchFamily="18" charset="0"/>
                <a:cs typeface="Arial" panose="020B0604020202020204" pitchFamily="34" charset="0"/>
              </a:rPr>
              <a:t>any falling away from the truth and will of God</a:t>
            </a:r>
            <a:r>
              <a:rPr lang="en-US" sz="3600" dirty="0">
                <a:effectLst/>
                <a:latin typeface="Arial" panose="020B0604020202020204" pitchFamily="34" charset="0"/>
                <a:ea typeface="Times New Roman" panose="02020603050405020304" pitchFamily="18" charset="0"/>
                <a:cs typeface="Arial" panose="020B0604020202020204" pitchFamily="34" charset="0"/>
              </a:rPr>
              <a:t>.</a:t>
            </a:r>
            <a:r>
              <a:rPr lang="en-US" sz="3600" i="1" dirty="0">
                <a:effectLst/>
                <a:latin typeface="Arial" panose="020B0604020202020204" pitchFamily="34" charset="0"/>
                <a:ea typeface="Calibri" panose="020F050202020403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48D2322C-AFA8-D131-160A-D6A0C7CFDF51}"/>
              </a:ext>
            </a:extLst>
          </p:cNvPr>
          <p:cNvSpPr txBox="1"/>
          <p:nvPr/>
        </p:nvSpPr>
        <p:spPr>
          <a:xfrm>
            <a:off x="297634" y="2083776"/>
            <a:ext cx="11590636" cy="156966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For even though they </a:t>
            </a:r>
            <a:r>
              <a:rPr lang="en-US" sz="3200" i="1" u="sng" dirty="0">
                <a:effectLst/>
                <a:latin typeface="Calibri" panose="020F0502020204030204" pitchFamily="34" charset="0"/>
                <a:ea typeface="Calibri" panose="020F0502020204030204" pitchFamily="34" charset="0"/>
                <a:cs typeface="Calibri" panose="020F0502020204030204" pitchFamily="34" charset="0"/>
              </a:rPr>
              <a:t>knew</a:t>
            </a:r>
            <a:r>
              <a:rPr lang="en-US" sz="3200" i="1" dirty="0">
                <a:effectLst/>
                <a:latin typeface="Calibri" panose="020F0502020204030204" pitchFamily="34" charset="0"/>
                <a:ea typeface="Calibri" panose="020F0502020204030204" pitchFamily="34" charset="0"/>
                <a:cs typeface="Calibri" panose="020F0502020204030204" pitchFamily="34" charset="0"/>
              </a:rPr>
              <a:t> God, they did not honor Him as God or give thanks, but they became futile in their speculations, and their foolish heart was darkened. (Romans 1:21)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1872102-3F86-E842-8396-65C7F788A70D}"/>
              </a:ext>
            </a:extLst>
          </p:cNvPr>
          <p:cNvSpPr txBox="1"/>
          <p:nvPr/>
        </p:nvSpPr>
        <p:spPr>
          <a:xfrm>
            <a:off x="267154" y="4028400"/>
            <a:ext cx="11590636" cy="2062103"/>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and although they </a:t>
            </a:r>
            <a:r>
              <a:rPr lang="en-US" sz="3200" i="1" u="sng" dirty="0">
                <a:latin typeface="Calibri" panose="020F0502020204030204" pitchFamily="34" charset="0"/>
                <a:cs typeface="Calibri" panose="020F0502020204030204" pitchFamily="34" charset="0"/>
              </a:rPr>
              <a:t>know</a:t>
            </a:r>
            <a:r>
              <a:rPr lang="en-US" sz="3200" i="1" dirty="0">
                <a:latin typeface="Calibri" panose="020F0502020204030204" pitchFamily="34" charset="0"/>
                <a:cs typeface="Calibri" panose="020F0502020204030204" pitchFamily="34" charset="0"/>
              </a:rPr>
              <a:t> the ordinance of God, that those who practice such things are worthy of death, they not only do the same, but also give hearty approval to those who practice them. </a:t>
            </a:r>
            <a:r>
              <a:rPr lang="en-US" sz="3200" i="1" dirty="0">
                <a:effectLst/>
                <a:latin typeface="Calibri" panose="020F0502020204030204" pitchFamily="34" charset="0"/>
                <a:ea typeface="Calibri" panose="020F0502020204030204" pitchFamily="34" charset="0"/>
                <a:cs typeface="Calibri" panose="020F0502020204030204" pitchFamily="34" charset="0"/>
              </a:rPr>
              <a:t>(Romans 1:32)</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49423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dirty="0">
                <a:effectLst/>
                <a:latin typeface="Arial" panose="020B0604020202020204" pitchFamily="34" charset="0"/>
                <a:ea typeface="Calibri" panose="020F0502020204030204" pitchFamily="34" charset="0"/>
                <a:cs typeface="Arial" panose="020B0604020202020204" pitchFamily="34" charset="0"/>
              </a:rPr>
              <a:t>General definition: </a:t>
            </a:r>
            <a:r>
              <a:rPr lang="en-US" sz="3600" i="1" dirty="0">
                <a:effectLst/>
                <a:latin typeface="Arial" panose="020B0604020202020204" pitchFamily="34" charset="0"/>
                <a:ea typeface="Times New Roman" panose="02020603050405020304" pitchFamily="18" charset="0"/>
                <a:cs typeface="Arial" panose="020B0604020202020204" pitchFamily="34" charset="0"/>
              </a:rPr>
              <a:t>any falling away from the truth and will of God</a:t>
            </a:r>
            <a:r>
              <a:rPr lang="en-US" sz="3600" dirty="0">
                <a:effectLst/>
                <a:latin typeface="Arial" panose="020B0604020202020204" pitchFamily="34" charset="0"/>
                <a:ea typeface="Times New Roman" panose="02020603050405020304" pitchFamily="18" charset="0"/>
                <a:cs typeface="Arial" panose="020B0604020202020204" pitchFamily="34" charset="0"/>
              </a:rPr>
              <a:t>.</a:t>
            </a:r>
            <a:r>
              <a:rPr lang="en-US" sz="3600" i="1" dirty="0">
                <a:effectLst/>
                <a:latin typeface="Arial" panose="020B0604020202020204" pitchFamily="34" charset="0"/>
                <a:ea typeface="Calibri" panose="020F050202020403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48D2322C-AFA8-D131-160A-D6A0C7CFDF51}"/>
              </a:ext>
            </a:extLst>
          </p:cNvPr>
          <p:cNvSpPr txBox="1"/>
          <p:nvPr/>
        </p:nvSpPr>
        <p:spPr>
          <a:xfrm>
            <a:off x="297634" y="2083776"/>
            <a:ext cx="11590636" cy="3416320"/>
          </a:xfrm>
          <a:prstGeom prst="rect">
            <a:avLst/>
          </a:prstGeom>
          <a:noFill/>
        </p:spPr>
        <p:txBody>
          <a:bodyPr wrap="square" rtlCol="0">
            <a:spAutoFit/>
          </a:bodyPr>
          <a:lstStyle/>
          <a:p>
            <a:pPr algn="just"/>
            <a:r>
              <a:rPr lang="en-US" sz="3600" dirty="0">
                <a:latin typeface="Arial" panose="020B0604020202020204" pitchFamily="34" charset="0"/>
                <a:cs typeface="Arial" panose="020B0604020202020204" pitchFamily="34" charset="0"/>
              </a:rPr>
              <a:t>Technical definition (two aspects): </a:t>
            </a:r>
          </a:p>
          <a:p>
            <a:pPr marL="342900" indent="-342900" algn="just">
              <a:buAutoNum type="arabicPeriod"/>
            </a:pPr>
            <a:r>
              <a:rPr lang="en-US" sz="3600" i="1" dirty="0">
                <a:latin typeface="Arial" panose="020B0604020202020204" pitchFamily="34" charset="0"/>
                <a:cs typeface="Arial" panose="020B0604020202020204" pitchFamily="34" charset="0"/>
              </a:rPr>
              <a:t>A falling away from key and true doctrines of the Bible into heretical teachings that claim to be “the real” Christian doctrine.</a:t>
            </a:r>
            <a:endParaRPr lang="en-US" sz="3600" dirty="0">
              <a:latin typeface="Arial" panose="020B0604020202020204" pitchFamily="34" charset="0"/>
              <a:cs typeface="Arial" panose="020B0604020202020204" pitchFamily="34" charset="0"/>
            </a:endParaRPr>
          </a:p>
          <a:p>
            <a:pPr marL="342900" indent="-342900" algn="just">
              <a:buAutoNum type="arabicPeriod"/>
            </a:pPr>
            <a:r>
              <a:rPr lang="en-US" sz="3600" i="1" dirty="0">
                <a:latin typeface="Arial" panose="020B0604020202020204" pitchFamily="34" charset="0"/>
                <a:cs typeface="Arial" panose="020B0604020202020204" pitchFamily="34" charset="0"/>
              </a:rPr>
              <a:t>A complete renunciation of the Christian faith, which results in a full abandonment of Christ.</a:t>
            </a:r>
            <a:r>
              <a:rPr lang="en-US" sz="3600" dirty="0">
                <a:latin typeface="Arial" panose="020B0604020202020204" pitchFamily="34"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734474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52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11</a:t>
            </a:r>
          </a:p>
        </p:txBody>
      </p:sp>
      <p:pic>
        <p:nvPicPr>
          <p:cNvPr id="5" name="Picture 4">
            <a:extLst>
              <a:ext uri="{FF2B5EF4-FFF2-40B4-BE49-F238E27FC236}">
                <a16:creationId xmlns:a16="http://schemas.microsoft.com/office/drawing/2014/main" id="{C1F82B9A-E61A-3E0A-B6FF-F0F322EA1EEE}"/>
              </a:ext>
            </a:extLst>
          </p:cNvPr>
          <p:cNvPicPr>
            <a:picLocks noChangeAspect="1"/>
          </p:cNvPicPr>
          <p:nvPr/>
        </p:nvPicPr>
        <p:blipFill>
          <a:blip r:embed="rId2"/>
          <a:stretch>
            <a:fillRect/>
          </a:stretch>
        </p:blipFill>
        <p:spPr>
          <a:xfrm>
            <a:off x="-99391" y="-5966951"/>
            <a:ext cx="12483548" cy="13313782"/>
          </a:xfrm>
          <a:prstGeom prst="rect">
            <a:avLst/>
          </a:prstGeom>
        </p:spPr>
      </p:pic>
    </p:spTree>
    <p:extLst>
      <p:ext uri="{BB962C8B-B14F-4D97-AF65-F5344CB8AC3E}">
        <p14:creationId xmlns:p14="http://schemas.microsoft.com/office/powerpoint/2010/main" val="29588038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Deuteronomy 18:10-11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10 There shall not be found among you anyone who makes his son or his daughter pass through the fire, one who uses divination, one who practices witchcraft, or one who interprets omens, or a sorcerer, 11 or one who casts a spell, or a medium, or a </a:t>
            </a:r>
            <a:r>
              <a:rPr lang="en-US" sz="4000" i="1" dirty="0" err="1">
                <a:effectLst/>
                <a:latin typeface="Calibri" panose="020F0502020204030204" pitchFamily="34" charset="0"/>
                <a:ea typeface="Calibri" panose="020F0502020204030204" pitchFamily="34" charset="0"/>
                <a:cs typeface="Calibri" panose="020F0502020204030204" pitchFamily="34" charset="0"/>
              </a:rPr>
              <a:t>spiritist</a:t>
            </a:r>
            <a:r>
              <a:rPr lang="en-US" sz="4000" i="1" dirty="0">
                <a:effectLst/>
                <a:latin typeface="Calibri" panose="020F0502020204030204" pitchFamily="34" charset="0"/>
                <a:ea typeface="Calibri" panose="020F0502020204030204" pitchFamily="34" charset="0"/>
                <a:cs typeface="Calibri" panose="020F0502020204030204" pitchFamily="34" charset="0"/>
              </a:rPr>
              <a:t>, or one who calls up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79094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Error of Balaam</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6331"/>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600" b="1" dirty="0">
                <a:latin typeface="Arial" panose="020B0604020202020204" pitchFamily="34" charset="0"/>
                <a:ea typeface="Calibri" panose="020F0502020204030204" pitchFamily="34" charset="0"/>
                <a:cs typeface="Times New Roman" panose="02020603050405020304" pitchFamily="18" charset="0"/>
              </a:rPr>
              <a:t>Balaam’s motivation</a:t>
            </a:r>
            <a:endParaRPr lang="en-US" sz="36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300682" y="1495896"/>
            <a:ext cx="11577164" cy="584775"/>
          </a:xfrm>
          <a:prstGeom prst="rect">
            <a:avLst/>
          </a:prstGeom>
          <a:noFill/>
        </p:spPr>
        <p:txBody>
          <a:bodyPr wrap="square" rtlCol="0">
            <a:spAutoFit/>
          </a:bodyPr>
          <a:lstStyle/>
          <a:p>
            <a:pPr algn="just"/>
            <a:r>
              <a:rPr lang="en-US" sz="3200" dirty="0">
                <a:latin typeface="Arial" panose="020B0604020202020204" pitchFamily="34" charset="0"/>
                <a:cs typeface="Arial" panose="020B0604020202020204" pitchFamily="34" charset="0"/>
              </a:rPr>
              <a:t>The error of Balaam = the pursuit of money, power, or prestige</a:t>
            </a:r>
          </a:p>
        </p:txBody>
      </p:sp>
      <p:sp>
        <p:nvSpPr>
          <p:cNvPr id="5" name="TextBox 4">
            <a:extLst>
              <a:ext uri="{FF2B5EF4-FFF2-40B4-BE49-F238E27FC236}">
                <a16:creationId xmlns:a16="http://schemas.microsoft.com/office/drawing/2014/main" id="{42E1E654-1A03-4831-2918-94E985C0A8DA}"/>
              </a:ext>
            </a:extLst>
          </p:cNvPr>
          <p:cNvSpPr txBox="1"/>
          <p:nvPr/>
        </p:nvSpPr>
        <p:spPr>
          <a:xfrm>
            <a:off x="303997" y="2125375"/>
            <a:ext cx="11577164" cy="1569660"/>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forsaking the right way, they [apostates] have gone astray, having followed the way of Balaam, the son of </a:t>
            </a:r>
            <a:r>
              <a:rPr lang="en-US" sz="3200" i="1" dirty="0" err="1">
                <a:latin typeface="Calibri" panose="020F0502020204030204" pitchFamily="34" charset="0"/>
                <a:cs typeface="Calibri" panose="020F0502020204030204" pitchFamily="34" charset="0"/>
              </a:rPr>
              <a:t>Beor</a:t>
            </a:r>
            <a:r>
              <a:rPr lang="en-US" sz="3200" i="1" dirty="0">
                <a:latin typeface="Calibri" panose="020F0502020204030204" pitchFamily="34" charset="0"/>
                <a:cs typeface="Calibri" panose="020F0502020204030204" pitchFamily="34" charset="0"/>
              </a:rPr>
              <a:t>, </a:t>
            </a:r>
            <a:r>
              <a:rPr lang="en-US" sz="3200" i="1" u="sng" dirty="0">
                <a:latin typeface="Calibri" panose="020F0502020204030204" pitchFamily="34" charset="0"/>
                <a:cs typeface="Calibri" panose="020F0502020204030204" pitchFamily="34" charset="0"/>
              </a:rPr>
              <a:t>who loved the wages of unrighteousness</a:t>
            </a:r>
            <a:r>
              <a:rPr lang="en-US" sz="3200" i="1" dirty="0">
                <a:latin typeface="Calibri" panose="020F0502020204030204" pitchFamily="34" charset="0"/>
                <a:cs typeface="Calibri" panose="020F0502020204030204" pitchFamily="34" charset="0"/>
              </a:rPr>
              <a:t> (2 Peter 2:15)</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Numbers 22:12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God said to Balaam, “Do not go with them; you shall not curse the people, for they are blessed.”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29601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Error of Balaam</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6331"/>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600" b="1" dirty="0">
                <a:latin typeface="Arial" panose="020B0604020202020204" pitchFamily="34" charset="0"/>
                <a:ea typeface="Calibri" panose="020F0502020204030204" pitchFamily="34" charset="0"/>
                <a:cs typeface="Times New Roman" panose="02020603050405020304" pitchFamily="18" charset="0"/>
              </a:rPr>
              <a:t>Balaam’s messages</a:t>
            </a:r>
            <a:endParaRPr lang="en-US" sz="36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300682" y="1495896"/>
            <a:ext cx="11577164" cy="584775"/>
          </a:xfrm>
          <a:prstGeom prst="rect">
            <a:avLst/>
          </a:prstGeom>
          <a:noFill/>
        </p:spPr>
        <p:txBody>
          <a:bodyPr wrap="square" rtlCol="0">
            <a:spAutoFit/>
          </a:bodyPr>
          <a:lstStyle/>
          <a:p>
            <a:pPr marL="514350" indent="-514350" algn="just">
              <a:buAutoNum type="alphaUcPeriod"/>
            </a:pPr>
            <a:r>
              <a:rPr lang="en-US" sz="3200" dirty="0">
                <a:latin typeface="Arial" panose="020B0604020202020204" pitchFamily="34" charset="0"/>
                <a:cs typeface="Arial" panose="020B0604020202020204" pitchFamily="34" charset="0"/>
              </a:rPr>
              <a:t>Balaam’s first message – separation (Numbers 23:7-10)</a:t>
            </a:r>
          </a:p>
        </p:txBody>
      </p:sp>
      <p:sp>
        <p:nvSpPr>
          <p:cNvPr id="4" name="TextBox 3">
            <a:extLst>
              <a:ext uri="{FF2B5EF4-FFF2-40B4-BE49-F238E27FC236}">
                <a16:creationId xmlns:a16="http://schemas.microsoft.com/office/drawing/2014/main" id="{36860C28-2FDD-9F13-8BBA-CF8DB69E4FCA}"/>
              </a:ext>
            </a:extLst>
          </p:cNvPr>
          <p:cNvSpPr txBox="1"/>
          <p:nvPr/>
        </p:nvSpPr>
        <p:spPr>
          <a:xfrm>
            <a:off x="294058" y="2224766"/>
            <a:ext cx="11577164" cy="4524315"/>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7 He [Balaam] took up his discourse and said, “From Aram </a:t>
            </a:r>
            <a:r>
              <a:rPr lang="en-US" sz="3200" i="1" dirty="0" err="1">
                <a:latin typeface="Calibri" panose="020F0502020204030204" pitchFamily="34" charset="0"/>
                <a:cs typeface="Calibri" panose="020F0502020204030204" pitchFamily="34" charset="0"/>
              </a:rPr>
              <a:t>Balak</a:t>
            </a:r>
            <a:r>
              <a:rPr lang="en-US" sz="3200" i="1" dirty="0">
                <a:latin typeface="Calibri" panose="020F0502020204030204" pitchFamily="34" charset="0"/>
                <a:cs typeface="Calibri" panose="020F0502020204030204" pitchFamily="34" charset="0"/>
              </a:rPr>
              <a:t> has brought me, Moab's king from the mountains of the East, ‘Come curse Jacob for me, And come, denounce Israel!’ 8 How shall I curse whom God has not cursed? And how can I denounce whom the Lord has not denounced? 9 As I see him from the top of the rocks, And I look at him from the hills; </a:t>
            </a:r>
            <a:r>
              <a:rPr lang="en-US" sz="3200" b="1" i="1" dirty="0">
                <a:latin typeface="Calibri" panose="020F0502020204030204" pitchFamily="34" charset="0"/>
                <a:cs typeface="Calibri" panose="020F0502020204030204" pitchFamily="34" charset="0"/>
              </a:rPr>
              <a:t>Behold, a people who dwells apart</a:t>
            </a:r>
            <a:r>
              <a:rPr lang="en-US" sz="3200" i="1" dirty="0">
                <a:latin typeface="Calibri" panose="020F0502020204030204" pitchFamily="34" charset="0"/>
                <a:cs typeface="Calibri" panose="020F0502020204030204" pitchFamily="34" charset="0"/>
              </a:rPr>
              <a:t>, And will not be reckoned among the nations. 10 Who can count the dust of Jacob, Or number the fourth part of Israel? Let me die the death of the upright, And let my end be like his!”</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07942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750"/>
                                        <p:tgtEl>
                                          <p:spTgt spid="6">
                                            <p:txEl>
                                              <p:pRg st="0" end="0"/>
                                            </p:txEl>
                                          </p:spTgt>
                                        </p:tgtEl>
                                      </p:cBhvr>
                                    </p:animEffect>
                                  </p:childTnLst>
                                </p:cTn>
                              </p:par>
                            </p:childTnLst>
                          </p:cTn>
                        </p:par>
                        <p:par>
                          <p:cTn id="13" fill="hold">
                            <p:stCondLst>
                              <p:cond delay="1750"/>
                            </p:stCondLst>
                            <p:childTnLst>
                              <p:par>
                                <p:cTn id="14" presetID="10" presetClass="entr" presetSubtype="0" fill="hold" grpId="0" nodeType="afterEffect">
                                  <p:stCondLst>
                                    <p:cond delay="325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16029</TotalTime>
  <Words>1228</Words>
  <Application>Microsoft Office PowerPoint</Application>
  <PresentationFormat>Widescreen</PresentationFormat>
  <Paragraphs>54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322</cp:revision>
  <cp:lastPrinted>2020-05-22T15:03:41Z</cp:lastPrinted>
  <dcterms:created xsi:type="dcterms:W3CDTF">2019-06-22T19:37:39Z</dcterms:created>
  <dcterms:modified xsi:type="dcterms:W3CDTF">2022-10-22T22:05:02Z</dcterms:modified>
</cp:coreProperties>
</file>